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55BD8-C4B7-44B5-B94A-AC77B54936C6}" v="38" dt="2021-09-05T19:58:55.057"/>
    <p1510:client id="{46432798-86CD-68E4-6858-6B46A995E10C}" v="1562" dt="2021-09-05T22:11:55.082"/>
    <p1510:client id="{ADCAA11D-013D-AEDA-0CF6-C2CEB4F139D3}" v="1" dt="2021-09-05T20:07:25.406"/>
    <p1510:client id="{B351AE7F-780D-018E-751D-150863E6423C}" v="33" dt="2021-09-06T11:12:14.296"/>
    <p1510:client id="{DD439173-BE0F-3B1F-384A-7DD974FF08DC}" v="33" dt="2021-09-06T11:20:13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84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029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rijdendetreinen.nl/statistieken/oorzak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rorail.nl/reizen/het-weer/herf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nieuws.nl/buitenland/artikel/321841/veel-vertraging-op-het-spoor-de-herfst-maar-waarom#:%7E:text=Een%20defecte%20trein%20is%20in,6%20procent%20van%20alle%20vertragingen" TargetMode="External"/><Relationship Id="rId2" Type="http://schemas.openxmlformats.org/officeDocument/2006/relationships/hyperlink" Target="https://www.rijdendetreinen.nl/statistieken/oorzak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ronieuws.nl/onderweg/ov/2019/12/hier-in-nederland-is-de-grootste-kans-op-treinvertraging/" TargetMode="External"/><Relationship Id="rId5" Type="http://schemas.openxmlformats.org/officeDocument/2006/relationships/hyperlink" Target="https://www.prorail.nl/reizen/storingen" TargetMode="External"/><Relationship Id="rId4" Type="http://schemas.openxmlformats.org/officeDocument/2006/relationships/hyperlink" Target="https://www.trouw.nl/nieuws/japan-trein-mag-niet-te-laat-komen-want-dan-krijgt-machinist-straf~bd4451f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6C32D-1C34-45BF-92C6-0D97C263FF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"/>
          <a:stretch/>
        </p:blipFill>
        <p:spPr>
          <a:xfrm>
            <a:off x="20" y="10"/>
            <a:ext cx="1218515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799521"/>
            <a:ext cx="5565648" cy="217960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cs typeface="Calibri Light"/>
              </a:rPr>
              <a:t>Trein vertraging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3624760"/>
            <a:ext cx="5565648" cy="16330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Door Lucas, Andy, Yusuf &amp; Cedric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491D-B774-4EB1-94D4-3971C3CE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125710"/>
            <a:ext cx="4663649" cy="1455091"/>
          </a:xfrm>
        </p:spPr>
        <p:txBody>
          <a:bodyPr>
            <a:normAutofit/>
          </a:bodyPr>
          <a:lstStyle/>
          <a:p>
            <a:r>
              <a:rPr lang="en-US" sz="4000"/>
              <a:t>PROBLEEM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9253-722F-4F80-BC04-6FE1773D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775635"/>
            <a:ext cx="11449762" cy="46259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err="1"/>
              <a:t>Ongelukken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Infrastructuurproblemen</a:t>
            </a:r>
          </a:p>
          <a:p>
            <a:pPr>
              <a:lnSpc>
                <a:spcPct val="100000"/>
              </a:lnSpc>
            </a:pPr>
            <a:r>
              <a:rPr lang="en-US" sz="1800">
                <a:ea typeface="+mn-lt"/>
                <a:cs typeface="+mn-lt"/>
              </a:rPr>
              <a:t>⇨</a:t>
            </a:r>
            <a:r>
              <a:rPr lang="en-US" sz="1800"/>
              <a:t> </a:t>
            </a:r>
            <a:r>
              <a:rPr lang="en-US" sz="1800" b="1" err="1"/>
              <a:t>Weersinvloeden</a:t>
            </a:r>
            <a:endParaRPr lang="en-US" sz="1800" err="1"/>
          </a:p>
          <a:p>
            <a:pPr>
              <a:lnSpc>
                <a:spcPct val="100000"/>
              </a:lnSpc>
            </a:pPr>
            <a:r>
              <a:rPr lang="en-US" sz="1800" err="1"/>
              <a:t>Personeelsinzet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Externe</a:t>
            </a:r>
            <a:r>
              <a:rPr lang="en-US" sz="1800"/>
              <a:t> </a:t>
            </a:r>
            <a:r>
              <a:rPr lang="en-US" sz="1800" err="1"/>
              <a:t>Invloeden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Materiaalproblemen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Werkzaamheden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Logistiekeproblemen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Onbekende</a:t>
            </a:r>
            <a:r>
              <a:rPr lang="en-US" sz="1800"/>
              <a:t> </a:t>
            </a:r>
            <a:r>
              <a:rPr lang="en-US" sz="1800" err="1"/>
              <a:t>Oorzaak</a:t>
            </a:r>
          </a:p>
          <a:p>
            <a:r>
              <a:rPr lang="en-US" i="1" err="1">
                <a:ea typeface="+mn-lt"/>
                <a:cs typeface="+mn-lt"/>
              </a:rPr>
              <a:t>S</a:t>
            </a:r>
            <a:r>
              <a:rPr lang="en-US" sz="1800" i="1" err="1">
                <a:ea typeface="+mn-lt"/>
                <a:cs typeface="+mn-lt"/>
              </a:rPr>
              <a:t>toringsoorzaken</a:t>
            </a:r>
            <a:r>
              <a:rPr lang="en-US" sz="1800">
                <a:ea typeface="+mn-lt"/>
                <a:cs typeface="+mn-lt"/>
              </a:rPr>
              <a:t>. (2021). </a:t>
            </a:r>
            <a:r>
              <a:rPr lang="en-US" sz="1800" err="1">
                <a:ea typeface="+mn-lt"/>
                <a:cs typeface="+mn-lt"/>
              </a:rPr>
              <a:t>Rijden</a:t>
            </a:r>
            <a:r>
              <a:rPr lang="en-US" sz="1800">
                <a:ea typeface="+mn-lt"/>
                <a:cs typeface="+mn-lt"/>
              </a:rPr>
              <a:t> de Treinen. </a:t>
            </a:r>
            <a:r>
              <a:rPr lang="en-US" sz="1800">
                <a:ea typeface="+mn-lt"/>
                <a:cs typeface="+mn-lt"/>
                <a:hlinkClick r:id="rId2"/>
              </a:rPr>
              <a:t>https://www.rijdendetreinen.nl/statistieken/oorzaken</a:t>
            </a:r>
            <a:endParaRPr lang="en-US" sz="1800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4" name="Picture 4" descr="A picture containing train, smoke, steam, transport&#10;&#10;Description automatically generated">
            <a:extLst>
              <a:ext uri="{FF2B5EF4-FFF2-40B4-BE49-F238E27FC236}">
                <a16:creationId xmlns:a16="http://schemas.microsoft.com/office/drawing/2014/main" id="{2CCCFF9A-8E49-4E99-AF05-6562492A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742" y="631785"/>
            <a:ext cx="6681002" cy="44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681A-315A-473A-B547-D33F0CA9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en-US" sz="4000"/>
              <a:t>HERFSTWEER</a:t>
            </a:r>
            <a:br>
              <a:rPr lang="en-US" sz="4000"/>
            </a:br>
            <a:r>
              <a:rPr lang="en-US" sz="4000"/>
              <a:t>INVLOEDEN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952D-7FA7-4EDE-9CAB-6E59FEF0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err="1"/>
              <a:t>Organische</a:t>
            </a:r>
            <a:r>
              <a:rPr lang="en-US" sz="1800"/>
              <a:t> Rails </a:t>
            </a:r>
            <a:r>
              <a:rPr lang="en-US" sz="1800" err="1"/>
              <a:t>Versperringen</a:t>
            </a:r>
            <a:r>
              <a:rPr lang="en-US" sz="1800"/>
              <a:t> (</a:t>
            </a:r>
            <a:r>
              <a:rPr lang="en-US" sz="1800" err="1"/>
              <a:t>blaadjes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takken</a:t>
            </a:r>
            <a:r>
              <a:rPr lang="en-US" sz="1800"/>
              <a:t>)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Bladmoes</a:t>
            </a:r>
            <a:r>
              <a:rPr lang="en-US" sz="1800"/>
              <a:t> </a:t>
            </a:r>
            <a:r>
              <a:rPr lang="en-US" sz="1800">
                <a:ea typeface="+mn-lt"/>
                <a:cs typeface="+mn-lt"/>
              </a:rPr>
              <a:t>⇨ </a:t>
            </a:r>
            <a:r>
              <a:rPr lang="en-US" sz="1800" err="1">
                <a:ea typeface="+mn-lt"/>
                <a:cs typeface="+mn-lt"/>
              </a:rPr>
              <a:t>Gladde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Sporen</a:t>
            </a:r>
            <a:r>
              <a:rPr lang="en-US" sz="1800">
                <a:ea typeface="+mn-lt"/>
                <a:cs typeface="+mn-lt"/>
              </a:rPr>
              <a:t> ⇨ </a:t>
            </a:r>
            <a:r>
              <a:rPr lang="en-US" sz="1800" err="1">
                <a:ea typeface="+mn-lt"/>
                <a:cs typeface="+mn-lt"/>
              </a:rPr>
              <a:t>Vierkante</a:t>
            </a:r>
            <a:r>
              <a:rPr lang="en-US" sz="1800">
                <a:ea typeface="+mn-lt"/>
                <a:cs typeface="+mn-lt"/>
              </a:rPr>
              <a:t> Wielen </a:t>
            </a:r>
            <a:r>
              <a:rPr lang="en-US" sz="1800" err="1">
                <a:ea typeface="+mn-lt"/>
                <a:cs typeface="+mn-lt"/>
              </a:rPr>
              <a:t>Fenomeen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 err="1"/>
              <a:t>Geltreinen</a:t>
            </a:r>
            <a:endParaRPr lang="en-US" sz="1800"/>
          </a:p>
          <a:p>
            <a:pPr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</a:pP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800" i="1" err="1">
                <a:ea typeface="+mn-lt"/>
                <a:cs typeface="+mn-lt"/>
              </a:rPr>
              <a:t>Herfst</a:t>
            </a:r>
            <a:r>
              <a:rPr lang="en-US" sz="1800">
                <a:ea typeface="+mn-lt"/>
                <a:cs typeface="+mn-lt"/>
              </a:rPr>
              <a:t>. (2021). </a:t>
            </a:r>
            <a:r>
              <a:rPr lang="en-US" sz="1800" err="1">
                <a:ea typeface="+mn-lt"/>
                <a:cs typeface="+mn-lt"/>
              </a:rPr>
              <a:t>ProRail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>
                <a:ea typeface="+mn-lt"/>
                <a:cs typeface="+mn-lt"/>
                <a:hlinkClick r:id="rId2"/>
              </a:rPr>
              <a:t>https://www.prorail.nl/reizen/het-weer/herfst</a:t>
            </a:r>
            <a:endParaRPr lang="en-US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38461E4-EA10-4176-94C2-DA92237BD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56" r="27219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04431-575E-4FB1-ABF8-924915043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" r="143" b="-518"/>
          <a:stretch/>
        </p:blipFill>
        <p:spPr>
          <a:xfrm>
            <a:off x="518452" y="722123"/>
            <a:ext cx="11123820" cy="3047564"/>
          </a:xfrm>
          <a:prstGeom prst="rect">
            <a:avLst/>
          </a:prstGeom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E8D5FDEE-B26F-4AAB-953D-5116D03D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68" y="4193364"/>
            <a:ext cx="5198232" cy="1738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Rails Belast (bladmoes)</a:t>
            </a:r>
          </a:p>
          <a:p>
            <a:r>
              <a:rPr lang="en-US" sz="1800"/>
              <a:t>Spoor Bladvrij</a:t>
            </a:r>
          </a:p>
          <a:p>
            <a:r>
              <a:rPr lang="en-US" sz="1800"/>
              <a:t>Vierkante Wielen Preventie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5085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F9C9-7AF9-4561-8407-87F91766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-190592"/>
            <a:ext cx="10077557" cy="1325563"/>
          </a:xfrm>
        </p:spPr>
        <p:txBody>
          <a:bodyPr/>
          <a:lstStyle/>
          <a:p>
            <a:r>
              <a:rPr lang="en-US"/>
              <a:t>TREIN </a:t>
            </a:r>
            <a:r>
              <a:rPr lang="en-US" sz="4000"/>
              <a:t>BLADBORSTEL</a:t>
            </a:r>
            <a:r>
              <a:rPr lang="en-US"/>
              <a:t> CONCEPT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A036DA7-3188-4C47-A9F2-9230D6FA1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824" y="1017424"/>
            <a:ext cx="7687495" cy="5844814"/>
          </a:xfrm>
        </p:spPr>
      </p:pic>
    </p:spTree>
    <p:extLst>
      <p:ext uri="{BB962C8B-B14F-4D97-AF65-F5344CB8AC3E}">
        <p14:creationId xmlns:p14="http://schemas.microsoft.com/office/powerpoint/2010/main" val="343211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oeilamp op groen gras">
            <a:extLst>
              <a:ext uri="{FF2B5EF4-FFF2-40B4-BE49-F238E27FC236}">
                <a16:creationId xmlns:a16="http://schemas.microsoft.com/office/drawing/2014/main" id="{D24241D0-8FB0-4693-BA0B-CB1A48143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9020"/>
          <a:stretch/>
        </p:blipFill>
        <p:spPr>
          <a:xfrm>
            <a:off x="20" y="-253990"/>
            <a:ext cx="12162281" cy="736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2BB89-2692-4E16-92CF-C8CF36CB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BETER DAN GELTREINEN?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795E0-3D0E-4CE1-A016-36CACF01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8595360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Kosten</a:t>
            </a:r>
          </a:p>
          <a:p>
            <a:r>
              <a:rPr lang="en-US" sz="2400">
                <a:solidFill>
                  <a:schemeClr val="bg1"/>
                </a:solidFill>
              </a:rPr>
              <a:t>Eenmalig</a:t>
            </a:r>
          </a:p>
          <a:p>
            <a:r>
              <a:rPr lang="en-US" sz="2400">
                <a:solidFill>
                  <a:schemeClr val="bg1"/>
                </a:solidFill>
              </a:rPr>
              <a:t>Duurzaam</a:t>
            </a:r>
          </a:p>
          <a:p>
            <a:r>
              <a:rPr lang="en-US" sz="2400">
                <a:solidFill>
                  <a:schemeClr val="bg1"/>
                </a:solidFill>
              </a:rPr>
              <a:t>Betrouwbaar</a:t>
            </a:r>
          </a:p>
        </p:txBody>
      </p:sp>
    </p:spTree>
    <p:extLst>
      <p:ext uri="{BB962C8B-B14F-4D97-AF65-F5344CB8AC3E}">
        <p14:creationId xmlns:p14="http://schemas.microsoft.com/office/powerpoint/2010/main" val="379891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4F784-9CBC-4FA3-874D-75616E12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08" y="600163"/>
            <a:ext cx="10077557" cy="1325563"/>
          </a:xfrm>
        </p:spPr>
        <p:txBody>
          <a:bodyPr/>
          <a:lstStyle/>
          <a:p>
            <a:r>
              <a:rPr lang="en-US" sz="4000"/>
              <a:t>GERAADPLEEGE </a:t>
            </a:r>
            <a:br>
              <a:rPr lang="en-US" sz="4000"/>
            </a:br>
            <a:r>
              <a:rPr lang="en-US" sz="4000"/>
              <a:t>BRONNEN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D04D-362B-420B-B35D-974EBA6B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08" y="2378112"/>
            <a:ext cx="10077557" cy="49580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800" i="1">
                <a:ea typeface="+mn-lt"/>
                <a:cs typeface="+mn-lt"/>
              </a:rPr>
              <a:t>Storingsoorzaken</a:t>
            </a:r>
            <a:r>
              <a:rPr lang="en-US" sz="1800">
                <a:ea typeface="+mn-lt"/>
                <a:cs typeface="+mn-lt"/>
              </a:rPr>
              <a:t>. (2021). Rijden de Treinen. </a:t>
            </a:r>
            <a:r>
              <a:rPr lang="en-US" sz="1800">
                <a:ea typeface="+mn-lt"/>
                <a:cs typeface="+mn-lt"/>
                <a:hlinkClick r:id="rId2"/>
              </a:rPr>
              <a:t>https://www.rijdendetreinen.nl/statistieken/oorzaken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  <a:p>
            <a:r>
              <a:rPr lang="en-US" sz="1800" i="1">
                <a:ea typeface="+mn-lt"/>
                <a:cs typeface="+mn-lt"/>
              </a:rPr>
              <a:t>Veel vertraging op het spoor in de herfst, maar waarom?</a:t>
            </a:r>
            <a:r>
              <a:rPr lang="en-US" sz="1800">
                <a:ea typeface="+mn-lt"/>
                <a:cs typeface="+mn-lt"/>
              </a:rPr>
              <a:t> (2016, 21 november). RTL Nieuws. </a:t>
            </a:r>
            <a:r>
              <a:rPr lang="en-US" sz="1800">
                <a:ea typeface="+mn-lt"/>
                <a:cs typeface="+mn-lt"/>
                <a:hlinkClick r:id="rId3"/>
              </a:rPr>
              <a:t>https://www.rtlnieuws.nl/buitenland/artikel/321841/veel-vertraging-op-het-spoor-de-herfst-maar-waarom#:%7E:text=Een%20defecte%20trein%20is%20in,6%20procent%20van%20alle%20vertragingen</a:t>
            </a:r>
            <a:r>
              <a:rPr lang="en-US" sz="1800">
                <a:ea typeface="+mn-lt"/>
                <a:cs typeface="+mn-lt"/>
              </a:rPr>
              <a:t>. 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Kranenburg, D. M. (2005, 15 augustus). </a:t>
            </a:r>
            <a:r>
              <a:rPr lang="en-US" sz="1800" i="1">
                <a:ea typeface="+mn-lt"/>
                <a:cs typeface="+mn-lt"/>
              </a:rPr>
              <a:t>Japan / Trein mag niet te laat komen, want dan krijgt machinist straf</a:t>
            </a:r>
            <a:r>
              <a:rPr lang="en-US" sz="1800">
                <a:ea typeface="+mn-lt"/>
                <a:cs typeface="+mn-lt"/>
              </a:rPr>
              <a:t>. Trouw. </a:t>
            </a:r>
            <a:r>
              <a:rPr lang="en-US" sz="1800">
                <a:ea typeface="+mn-lt"/>
                <a:cs typeface="+mn-lt"/>
                <a:hlinkClick r:id="rId4"/>
              </a:rPr>
              <a:t>https://www.trouw.nl/nieuws/japan-trein-mag-niet-te-laat-komen-want-dan-krijgt-machinist-straf~bd4451f0/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  <a:p>
            <a:r>
              <a:rPr lang="en-US" sz="1800" i="1">
                <a:ea typeface="+mn-lt"/>
                <a:cs typeface="+mn-lt"/>
              </a:rPr>
              <a:t>Storingen op het spoor</a:t>
            </a:r>
            <a:r>
              <a:rPr lang="en-US" sz="1800">
                <a:ea typeface="+mn-lt"/>
                <a:cs typeface="+mn-lt"/>
              </a:rPr>
              <a:t>. (2021). ProRail. </a:t>
            </a:r>
            <a:r>
              <a:rPr lang="en-US" sz="1800">
                <a:ea typeface="+mn-lt"/>
                <a:cs typeface="+mn-lt"/>
                <a:hlinkClick r:id="rId5"/>
              </a:rPr>
              <a:t>https://www.prorail.nl/reizen/storingen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Metro. (2020, 13 mei). </a:t>
            </a:r>
            <a:r>
              <a:rPr lang="en-US" sz="1800" i="1">
                <a:ea typeface="+mn-lt"/>
                <a:cs typeface="+mn-lt"/>
              </a:rPr>
              <a:t>Hier in Nederland is de grootste kans op treinvertraging</a:t>
            </a:r>
            <a:r>
              <a:rPr lang="en-US" sz="1800">
                <a:ea typeface="+mn-lt"/>
                <a:cs typeface="+mn-lt"/>
              </a:rPr>
              <a:t>. Metronieuws.nl. </a:t>
            </a:r>
            <a:r>
              <a:rPr lang="en-US" sz="1800">
                <a:ea typeface="+mn-lt"/>
                <a:cs typeface="+mn-lt"/>
                <a:hlinkClick r:id="rId6"/>
              </a:rPr>
              <a:t>https://www.metronieuws.nl/onderweg/ov/2019/12/hier-in-nederland-is-de-grootste-kans-op-treinvertraging/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  <a:p>
            <a:br>
              <a:rPr lang="en-US"/>
            </a:b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793725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Trein vertraging</vt:lpstr>
      <vt:lpstr>PROBLEEM</vt:lpstr>
      <vt:lpstr>HERFSTWEER INVLOEDEN</vt:lpstr>
      <vt:lpstr>PowerPoint Presentation</vt:lpstr>
      <vt:lpstr>TREIN BLADBORSTEL CONCEPT</vt:lpstr>
      <vt:lpstr>BETER DAN GELTREINEN?</vt:lpstr>
      <vt:lpstr>GERAADPLEEGE  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2021-09-05T19:57:25Z</dcterms:created>
  <dcterms:modified xsi:type="dcterms:W3CDTF">2021-09-06T11:50:46Z</dcterms:modified>
</cp:coreProperties>
</file>